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0"/>
  </p:notesMasterIdLst>
  <p:sldIdLst>
    <p:sldId id="256" r:id="rId2"/>
    <p:sldId id="258" r:id="rId3"/>
    <p:sldId id="259" r:id="rId4"/>
    <p:sldId id="342" r:id="rId5"/>
    <p:sldId id="343" r:id="rId6"/>
    <p:sldId id="344" r:id="rId7"/>
    <p:sldId id="345" r:id="rId8"/>
    <p:sldId id="315" r:id="rId9"/>
    <p:sldId id="316" r:id="rId10"/>
    <p:sldId id="309" r:id="rId11"/>
    <p:sldId id="317" r:id="rId12"/>
    <p:sldId id="346" r:id="rId13"/>
    <p:sldId id="347" r:id="rId14"/>
    <p:sldId id="348" r:id="rId15"/>
    <p:sldId id="349" r:id="rId16"/>
    <p:sldId id="319" r:id="rId17"/>
    <p:sldId id="350" r:id="rId18"/>
    <p:sldId id="321" r:id="rId19"/>
    <p:sldId id="351" r:id="rId20"/>
    <p:sldId id="324" r:id="rId21"/>
    <p:sldId id="325" r:id="rId22"/>
    <p:sldId id="356" r:id="rId23"/>
    <p:sldId id="326" r:id="rId24"/>
    <p:sldId id="352" r:id="rId25"/>
    <p:sldId id="353" r:id="rId26"/>
    <p:sldId id="354" r:id="rId27"/>
    <p:sldId id="355" r:id="rId28"/>
    <p:sldId id="284" r:id="rId2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793FD-432A-4CDB-9C21-CED97C3258A6}">
  <a:tblStyle styleId="{0F9793FD-432A-4CDB-9C21-CED97C325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28"/>
  </p:normalViewPr>
  <p:slideViewPr>
    <p:cSldViewPr snapToGrid="0">
      <p:cViewPr>
        <p:scale>
          <a:sx n="160" d="100"/>
          <a:sy n="160" d="100"/>
        </p:scale>
        <p:origin x="232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32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0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3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9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0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06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6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70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67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12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8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8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75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40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024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0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77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9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0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35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4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4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3941225" y="907525"/>
            <a:ext cx="4912704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 err="1"/>
              <a:t>TaxiCab</a:t>
            </a:r>
            <a:r>
              <a:rPr lang="en" sz="5500" dirty="0"/>
              <a:t> </a:t>
            </a:r>
            <a:br>
              <a:rPr lang="en" sz="5500" dirty="0"/>
            </a:br>
            <a:r>
              <a:rPr lang="en" sz="5500" dirty="0"/>
              <a:t>Data Analysis</a:t>
            </a:r>
            <a:endParaRPr lang="en-IN" sz="3000" b="0" dirty="0"/>
          </a:p>
        </p:txBody>
      </p:sp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6825573" y="4313479"/>
            <a:ext cx="2028355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00"/>
                </a:solidFill>
              </a:rPr>
              <a:t>ROHIT MANRAL</a:t>
            </a:r>
            <a:endParaRPr sz="2000" dirty="0">
              <a:solidFill>
                <a:srgbClr val="FFFF00"/>
              </a:solidFill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053536-5D70-5137-C127-3B67E84CE1C2}"/>
              </a:ext>
            </a:extLst>
          </p:cNvPr>
          <p:cNvSpPr/>
          <p:nvPr/>
        </p:nvSpPr>
        <p:spPr>
          <a:xfrm>
            <a:off x="0" y="6913"/>
            <a:ext cx="3941224" cy="3151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04F22-6861-DCC2-DAC7-900B5718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6" y="151152"/>
            <a:ext cx="1276600" cy="1276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21B516-B794-5EC7-726C-87723901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731" y="2444125"/>
            <a:ext cx="2018925" cy="5792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BB52C65-B686-5E3E-9595-A33400DF6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610" y="1624495"/>
            <a:ext cx="1852448" cy="444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66273-3375-7A24-92C0-B466EFC47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70" y="1547040"/>
            <a:ext cx="1348863" cy="533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9C66DE-EB69-227B-40B4-6177DC706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069" y="14602"/>
            <a:ext cx="1579202" cy="638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387017-CA38-E187-A978-BF9126755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4639" y="934334"/>
            <a:ext cx="1230389" cy="488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46848" y="260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000" dirty="0"/>
              <a:t>FIXING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B086-EC11-D746-89EB-A047D2AB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33381"/>
            <a:ext cx="7772400" cy="1303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1EC79-7B88-8387-072D-029D59AC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36450"/>
            <a:ext cx="7772400" cy="145278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0DB485F-ED38-9447-ECD6-B2AFCCAE7AC7}"/>
              </a:ext>
            </a:extLst>
          </p:cNvPr>
          <p:cNvSpPr/>
          <p:nvPr/>
        </p:nvSpPr>
        <p:spPr>
          <a:xfrm rot="5400000">
            <a:off x="3877198" y="1984048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B5D39F-4429-0E14-797D-4130A141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4" y="3439515"/>
            <a:ext cx="3904464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5C6B575-D46D-7481-8765-A12F8F99D05C}"/>
              </a:ext>
            </a:extLst>
          </p:cNvPr>
          <p:cNvSpPr/>
          <p:nvPr/>
        </p:nvSpPr>
        <p:spPr>
          <a:xfrm rot="5400000">
            <a:off x="3877198" y="3287113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C196C-E911-0D73-23C1-01BE8457546E}"/>
              </a:ext>
            </a:extLst>
          </p:cNvPr>
          <p:cNvSpPr txBox="1"/>
          <p:nvPr/>
        </p:nvSpPr>
        <p:spPr>
          <a:xfrm>
            <a:off x="2795850" y="3894188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no more null values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6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FIXING WRONG FORMATTED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73A5A-9BFA-E679-25D9-6CF0ACEF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0" y="912394"/>
            <a:ext cx="2982483" cy="234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E8042-E49B-5577-95D0-A299DCE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5" y="3332531"/>
            <a:ext cx="7772400" cy="16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SPLITTING DATETIME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7D2BC-3D0A-8552-CEF1-D80ED8AD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47" y="1134643"/>
            <a:ext cx="1886407" cy="350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410E2-951C-12CC-9652-79FA0913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51" y="1237193"/>
            <a:ext cx="2836255" cy="318145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2CAD39A-FCE6-A815-D8E2-B5D60E04665B}"/>
              </a:ext>
            </a:extLst>
          </p:cNvPr>
          <p:cNvSpPr/>
          <p:nvPr/>
        </p:nvSpPr>
        <p:spPr>
          <a:xfrm>
            <a:off x="3659628" y="2363090"/>
            <a:ext cx="814443" cy="41732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CONVERTING NUMERICAL CATEGORICAL VARIABLES TO 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5DD96-C76E-138E-1A7E-E3B5218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" y="1290415"/>
            <a:ext cx="4058609" cy="144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8A03C-E150-9AA8-D3DC-AE678E87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15" y="1290415"/>
            <a:ext cx="4884185" cy="261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BC461-2823-5B8C-EB5E-7103F498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8" y="3418318"/>
            <a:ext cx="4058609" cy="12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DA2B3-D482-216C-856A-D93A223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28" y="1011200"/>
            <a:ext cx="5537443" cy="281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D247A-88C5-70A5-EBE3-2FE8FB6C6599}"/>
              </a:ext>
            </a:extLst>
          </p:cNvPr>
          <p:cNvSpPr txBox="1"/>
          <p:nvPr/>
        </p:nvSpPr>
        <p:spPr>
          <a:xfrm>
            <a:off x="1529698" y="4091636"/>
            <a:ext cx="71897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Here, we will remove just couple of outliers instead of applying the whole code (including</a:t>
            </a:r>
          </a:p>
          <a:p>
            <a:r>
              <a:rPr lang="en-US" dirty="0">
                <a:solidFill>
                  <a:schemeClr val="tx2"/>
                </a:solidFill>
              </a:rPr>
              <a:t> 25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and 75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quartile range) because removing significant number of outliers is resulting</a:t>
            </a:r>
          </a:p>
          <a:p>
            <a:r>
              <a:rPr lang="en-US" dirty="0">
                <a:solidFill>
                  <a:schemeClr val="tx2"/>
                </a:solidFill>
              </a:rPr>
              <a:t> in some essential data loss.  </a:t>
            </a:r>
          </a:p>
        </p:txBody>
      </p:sp>
    </p:spTree>
    <p:extLst>
      <p:ext uri="{BB962C8B-B14F-4D97-AF65-F5344CB8AC3E}">
        <p14:creationId xmlns:p14="http://schemas.microsoft.com/office/powerpoint/2010/main" val="39558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2335-8F20-C6EF-C7F7-A7CE02EF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62" y="1011200"/>
            <a:ext cx="5214505" cy="32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7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380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OUTLIERS REMOVAL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084005" y="3873316"/>
            <a:ext cx="6783485" cy="95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However, we can perform the below function to remove the outliers in a specific Quartile Range but this will result in the loss of some essential data records. Therefore, we decided not to use any Quartile Range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1120-0B94-B111-C55A-CD3DB51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477266"/>
            <a:ext cx="3699934" cy="2100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4A430-AFA0-6CAF-C5B4-57F7FDA2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76" y="1349612"/>
            <a:ext cx="5124490" cy="23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ANALYSIS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56;p39">
            <a:extLst>
              <a:ext uri="{FF2B5EF4-FFF2-40B4-BE49-F238E27FC236}">
                <a16:creationId xmlns:a16="http://schemas.microsoft.com/office/drawing/2014/main" id="{08798C96-7922-11C2-0238-2B744064F9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583" y="2563617"/>
            <a:ext cx="5040138" cy="144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Visually analyzing the data and forming relations as per our defined business problems.</a:t>
            </a:r>
          </a:p>
        </p:txBody>
      </p:sp>
    </p:spTree>
    <p:extLst>
      <p:ext uri="{BB962C8B-B14F-4D97-AF65-F5344CB8AC3E}">
        <p14:creationId xmlns:p14="http://schemas.microsoft.com/office/powerpoint/2010/main" val="164210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658116" y="186267"/>
            <a:ext cx="6249751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Average tip </a:t>
            </a:r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received by a vendor during the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E0533-615E-3FC1-CFC0-90EF31B6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995705"/>
            <a:ext cx="5969000" cy="110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9AE82-40FB-8F77-5728-5FDB0DF9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7" y="2456706"/>
            <a:ext cx="7772400" cy="762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E7D6E-68B9-D52F-C92F-F89C55693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933" y="3617459"/>
            <a:ext cx="6316133" cy="106067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5256E8-67DC-7D4D-DACD-7F601B33FB3C}"/>
              </a:ext>
            </a:extLst>
          </p:cNvPr>
          <p:cNvSpPr/>
          <p:nvPr/>
        </p:nvSpPr>
        <p:spPr>
          <a:xfrm>
            <a:off x="1143000" y="1718733"/>
            <a:ext cx="4546600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125154-E6F8-BF48-D4B7-69CC06B3CC19}"/>
              </a:ext>
            </a:extLst>
          </p:cNvPr>
          <p:cNvSpPr/>
          <p:nvPr/>
        </p:nvSpPr>
        <p:spPr>
          <a:xfrm>
            <a:off x="618067" y="2742144"/>
            <a:ext cx="5596466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FC03AE-75D0-F6E8-9792-2DFE9B4C780B}"/>
              </a:ext>
            </a:extLst>
          </p:cNvPr>
          <p:cNvSpPr/>
          <p:nvPr/>
        </p:nvSpPr>
        <p:spPr>
          <a:xfrm>
            <a:off x="999066" y="4284648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943867" y="81276"/>
            <a:ext cx="5047484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Which time of the day is the busiest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D70E97-FF81-D1E9-1AB1-1C4476E3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40" y="736188"/>
            <a:ext cx="2666504" cy="205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91A8337-6EE3-DE5E-177D-1BE87BD0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40" y="2865858"/>
            <a:ext cx="2666504" cy="20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DE42E611-43F1-EC65-F4C4-391BAFAE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15" y="2865858"/>
            <a:ext cx="2666505" cy="209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39A76D-B8F7-1216-D7A0-794DEDEF00E5}"/>
              </a:ext>
            </a:extLst>
          </p:cNvPr>
          <p:cNvSpPr txBox="1"/>
          <p:nvPr/>
        </p:nvSpPr>
        <p:spPr>
          <a:xfrm>
            <a:off x="4174738" y="2048530"/>
            <a:ext cx="466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the busiest time of the day during January, 2021</a:t>
            </a:r>
          </a:p>
          <a:p>
            <a:r>
              <a:rPr lang="en-US" dirty="0">
                <a:solidFill>
                  <a:schemeClr val="tx2"/>
                </a:solidFill>
              </a:rPr>
              <a:t> is 3 pm, 2 pm, &amp; 4 pm.</a:t>
            </a:r>
          </a:p>
        </p:txBody>
      </p:sp>
    </p:spTree>
    <p:extLst>
      <p:ext uri="{BB962C8B-B14F-4D97-AF65-F5344CB8AC3E}">
        <p14:creationId xmlns:p14="http://schemas.microsoft.com/office/powerpoint/2010/main" val="211089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603042" y="4499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043B22-81BF-2BBE-2379-E56FEBA5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5" y="1022640"/>
            <a:ext cx="4527994" cy="4097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168473"/>
            <a:ext cx="7704000" cy="50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effectLst/>
                <a:latin typeface="Calibri" panose="020F0502020204030204" pitchFamily="34" charset="0"/>
              </a:rPr>
              <a:t>Classify trips based on 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Payment Type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2DF55-4078-5F13-1E30-9D58250B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54" y="711917"/>
            <a:ext cx="3141845" cy="341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8E3D6-0B00-13FB-3E13-A3A21230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84" y="711917"/>
            <a:ext cx="3406239" cy="3411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0C35A-98BA-0934-B2F1-B0CF66D63D60}"/>
              </a:ext>
            </a:extLst>
          </p:cNvPr>
          <p:cNvSpPr txBox="1"/>
          <p:nvPr/>
        </p:nvSpPr>
        <p:spPr>
          <a:xfrm>
            <a:off x="1784365" y="411376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Before removing nan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F9969-568E-0802-B71A-EFB65B898095}"/>
              </a:ext>
            </a:extLst>
          </p:cNvPr>
          <p:cNvSpPr txBox="1"/>
          <p:nvPr/>
        </p:nvSpPr>
        <p:spPr>
          <a:xfrm>
            <a:off x="5095874" y="4125744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After removing nan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6756F-BDBF-D1D1-16DA-CCF3D60AD743}"/>
              </a:ext>
            </a:extLst>
          </p:cNvPr>
          <p:cNvSpPr txBox="1"/>
          <p:nvPr/>
        </p:nvSpPr>
        <p:spPr>
          <a:xfrm>
            <a:off x="1743117" y="4622083"/>
            <a:ext cx="676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Majority of the trips’ payment type is </a:t>
            </a:r>
            <a:r>
              <a:rPr lang="en-US" dirty="0">
                <a:solidFill>
                  <a:srgbClr val="FFFF00"/>
                </a:solidFill>
              </a:rPr>
              <a:t>Credit Card </a:t>
            </a:r>
            <a:r>
              <a:rPr lang="en-US" dirty="0">
                <a:solidFill>
                  <a:schemeClr val="tx2"/>
                </a:solidFill>
              </a:rPr>
              <a:t>(934473 or 934462 trips) followed </a:t>
            </a:r>
          </a:p>
          <a:p>
            <a:r>
              <a:rPr lang="en-US" dirty="0">
                <a:solidFill>
                  <a:schemeClr val="tx2"/>
                </a:solidFill>
              </a:rPr>
              <a:t>by </a:t>
            </a:r>
            <a:r>
              <a:rPr lang="en-US" dirty="0">
                <a:solidFill>
                  <a:srgbClr val="FFFF00"/>
                </a:solidFill>
              </a:rPr>
              <a:t>Cash </a:t>
            </a:r>
            <a:r>
              <a:rPr lang="en-US" dirty="0">
                <a:solidFill>
                  <a:schemeClr val="tx2"/>
                </a:solidFill>
              </a:rPr>
              <a:t>(322889 or 322865 trips). </a:t>
            </a:r>
          </a:p>
        </p:txBody>
      </p:sp>
    </p:spTree>
    <p:extLst>
      <p:ext uri="{BB962C8B-B14F-4D97-AF65-F5344CB8AC3E}">
        <p14:creationId xmlns:p14="http://schemas.microsoft.com/office/powerpoint/2010/main" val="79088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78695" y="552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latin typeface="Calibri" panose="020F0502020204030204" pitchFamily="34" charset="0"/>
              </a:rPr>
              <a:t>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congestion surcharge &amp; trip distance </a:t>
            </a:r>
            <a:endParaRPr lang="en-IN" sz="2200" dirty="0"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8AC3D7-5AE5-46FB-00B5-C6069AFE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125150"/>
            <a:ext cx="3914775" cy="29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238930" y="4175241"/>
            <a:ext cx="7507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Majority of the trips (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trip_distance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) 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have been assigned a 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congestion_surcharge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of 0. and 2.5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3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53295" y="6436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 err="1">
                <a:latin typeface="Calibri" panose="020F0502020204030204" pitchFamily="34" charset="0"/>
              </a:rPr>
              <a:t>i</a:t>
            </a:r>
            <a:r>
              <a:rPr lang="en-IN" sz="2200" dirty="0">
                <a:latin typeface="Calibri" panose="020F0502020204030204" pitchFamily="34" charset="0"/>
              </a:rPr>
              <a:t>) 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improvement_surcharge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200" dirty="0">
                <a:effectLst/>
                <a:latin typeface="Calibri" panose="020F0502020204030204" pitchFamily="34" charset="0"/>
              </a:rPr>
              <a:t>&amp;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trip_distance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966761" y="4175241"/>
            <a:ext cx="817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Hence, majority of the higher </a:t>
            </a:r>
            <a:r>
              <a:rPr lang="en-IN" dirty="0" err="1">
                <a:solidFill>
                  <a:srgbClr val="FFFF00"/>
                </a:solidFill>
              </a:rPr>
              <a:t>trip_distance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trips have been assigned a </a:t>
            </a:r>
            <a:r>
              <a:rPr lang="en-IN" dirty="0" err="1">
                <a:solidFill>
                  <a:srgbClr val="FFFF00"/>
                </a:solidFill>
              </a:rPr>
              <a:t>improvement_surcharge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chemeClr val="accent1"/>
                </a:solidFill>
              </a:rPr>
              <a:t>of 0.3</a:t>
            </a:r>
            <a:endParaRPr lang="en-IN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F4EA8D6C-D371-C19C-BF33-6FA3995D7269}"/>
              </a:ext>
            </a:extLst>
          </p:cNvPr>
          <p:cNvSpPr txBox="1">
            <a:spLocks/>
          </p:cNvSpPr>
          <p:nvPr/>
        </p:nvSpPr>
        <p:spPr>
          <a:xfrm>
            <a:off x="1000804" y="1184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3000">
                <a:solidFill>
                  <a:schemeClr val="tx2"/>
                </a:solidFill>
              </a:rPr>
              <a:t>Miscellaneous Analysis</a:t>
            </a:r>
            <a:endParaRPr lang="en-IN" sz="3000" dirty="0">
              <a:solidFill>
                <a:schemeClr val="tx2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C06C343-BC2C-776D-00D6-16925DDB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33" y="1247657"/>
            <a:ext cx="3492500" cy="26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4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20776"/>
            <a:ext cx="6894741" cy="872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almost all the trips were not a “store and forward trip”.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514350" y="922725"/>
            <a:ext cx="7704000" cy="93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51D8879-ABA6-9976-B1CD-73B1DEA8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29" y="1637787"/>
            <a:ext cx="2332481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3D6D842-FDD8-A65A-2ED2-A3D41B73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37787"/>
            <a:ext cx="2200741" cy="24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5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53E0A99-6C4E-9016-9259-293B2E59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86" y="1423621"/>
            <a:ext cx="3723495" cy="279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0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493DBDB-EEE3-B0B1-4550-75050AD0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17" y="1495425"/>
            <a:ext cx="340518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8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2798" y="4202084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VeriFone Inc.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got almost double trips than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Creative Mobile Technologies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39338"/>
            <a:ext cx="7704000" cy="14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59D28A8-D752-3CE4-BE7F-915E055C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0" y="1730309"/>
            <a:ext cx="2218891" cy="227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354231A8-BE84-DD15-FAC4-03A03BF3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69" y="1730309"/>
            <a:ext cx="2046761" cy="2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5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almost all trips got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Standard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rate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as the </a:t>
            </a:r>
            <a:r>
              <a:rPr lang="en-IN" sz="1500" b="0" i="0" dirty="0" err="1">
                <a:solidFill>
                  <a:srgbClr val="FFFF00"/>
                </a:solidFill>
                <a:effectLst/>
                <a:latin typeface="-apple-system"/>
              </a:rPr>
              <a:t>RatecodeID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vi)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1C0B614-4560-354D-CF7A-44FE95A9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86" y="1388533"/>
            <a:ext cx="3264714" cy="26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82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226223" y="683771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2AF861-410E-0076-8C9E-63005B46657C}"/>
              </a:ext>
            </a:extLst>
          </p:cNvPr>
          <p:cNvSpPr/>
          <p:nvPr/>
        </p:nvSpPr>
        <p:spPr>
          <a:xfrm>
            <a:off x="2817845" y="2164702"/>
            <a:ext cx="6027575" cy="26032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109;p64">
            <a:extLst>
              <a:ext uri="{FF2B5EF4-FFF2-40B4-BE49-F238E27FC236}">
                <a16:creationId xmlns:a16="http://schemas.microsoft.com/office/drawing/2014/main" id="{6C064377-2DF3-DA41-03C0-6DF737E053E7}"/>
              </a:ext>
            </a:extLst>
          </p:cNvPr>
          <p:cNvSpPr txBox="1">
            <a:spLocks/>
          </p:cNvSpPr>
          <p:nvPr/>
        </p:nvSpPr>
        <p:spPr>
          <a:xfrm>
            <a:off x="3844212" y="2351549"/>
            <a:ext cx="4696656" cy="92270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2300" b="1" dirty="0"/>
              <a:t>Do you have any questions?</a:t>
            </a:r>
          </a:p>
        </p:txBody>
      </p:sp>
      <p:sp>
        <p:nvSpPr>
          <p:cNvPr id="7" name="Google Shape;1110;p64">
            <a:extLst>
              <a:ext uri="{FF2B5EF4-FFF2-40B4-BE49-F238E27FC236}">
                <a16:creationId xmlns:a16="http://schemas.microsoft.com/office/drawing/2014/main" id="{6D3E9260-3DC5-B8E9-0C14-F74130255A5E}"/>
              </a:ext>
            </a:extLst>
          </p:cNvPr>
          <p:cNvSpPr txBox="1">
            <a:spLocks/>
          </p:cNvSpPr>
          <p:nvPr/>
        </p:nvSpPr>
        <p:spPr>
          <a:xfrm>
            <a:off x="4572000" y="3680899"/>
            <a:ext cx="38569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1600" dirty="0"/>
              <a:t>rohitmanral777@gmail.com</a:t>
            </a:r>
          </a:p>
          <a:p>
            <a:pPr marL="0" indent="0"/>
            <a:r>
              <a:rPr lang="en-IN" sz="1600" dirty="0"/>
              <a:t>0434038738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BUSINESS UNDERSTANDING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9" y="1484128"/>
            <a:ext cx="4905652" cy="331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Average tip received by a vendor during the day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Which time of the day is the busiest?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Clean the Data and fix any anomalies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Classify trips based on Payment Type (not the number in the excel sheet but the actual payment type. Use metadata table for reference)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Is there any relationship between congestion surcharge and trip distance? </a:t>
            </a: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MINING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8" y="2008262"/>
            <a:ext cx="5081489" cy="278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  <a:p>
            <a:pPr marL="139700" indent="0"/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CLEANING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2F790-8D49-809E-1491-462D4C411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4134"/>
            <a:ext cx="9143988" cy="25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7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6C33C-6E0E-58F7-1047-73D4C428E782}"/>
              </a:ext>
            </a:extLst>
          </p:cNvPr>
          <p:cNvSpPr txBox="1"/>
          <p:nvPr/>
        </p:nvSpPr>
        <p:spPr>
          <a:xfrm>
            <a:off x="220055" y="1042523"/>
            <a:ext cx="2702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8980" y="1575742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C6DC0-915B-D39C-4504-DD0D1FDA776B}"/>
              </a:ext>
            </a:extLst>
          </p:cNvPr>
          <p:cNvSpPr txBox="1"/>
          <p:nvPr/>
        </p:nvSpPr>
        <p:spPr>
          <a:xfrm>
            <a:off x="5460764" y="1150244"/>
            <a:ext cx="2702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1400" b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Google Shape;556;p39">
            <a:extLst>
              <a:ext uri="{FF2B5EF4-FFF2-40B4-BE49-F238E27FC236}">
                <a16:creationId xmlns:a16="http://schemas.microsoft.com/office/drawing/2014/main" id="{18D768AF-C7DE-F411-6D64-A27CCE80C927}"/>
              </a:ext>
            </a:extLst>
          </p:cNvPr>
          <p:cNvSpPr txBox="1">
            <a:spLocks/>
          </p:cNvSpPr>
          <p:nvPr/>
        </p:nvSpPr>
        <p:spPr>
          <a:xfrm>
            <a:off x="5460764" y="1513329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76806-B58E-DEE5-2391-2E55E29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" y="2665221"/>
            <a:ext cx="6956938" cy="1597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99F3CF-D579-757E-7DAF-F0D19B968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82" y="2105834"/>
            <a:ext cx="4213738" cy="3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Merge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42670" y="2640650"/>
            <a:ext cx="2803351" cy="57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2AC8-0D6A-E2FF-2CC4-AB264722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39" y="1888621"/>
            <a:ext cx="3896882" cy="3254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017D5-1409-7F30-9110-F8425C32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" y="934228"/>
            <a:ext cx="7772400" cy="10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MISSING VALUES CHECK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340505" y="4263282"/>
            <a:ext cx="6462990" cy="88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tx2"/>
                </a:solidFill>
              </a:rPr>
              <a:t>Above Heatmap shows that </a:t>
            </a:r>
            <a:r>
              <a:rPr lang="en-IN" sz="1600" dirty="0" err="1">
                <a:solidFill>
                  <a:srgbClr val="FFFF00"/>
                </a:solidFill>
              </a:rPr>
              <a:t>passenger_count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 err="1">
                <a:solidFill>
                  <a:srgbClr val="FFFF00"/>
                </a:solidFill>
              </a:rPr>
              <a:t>RatecodeID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>
                <a:solidFill>
                  <a:schemeClr val="accent1"/>
                </a:solidFill>
              </a:rPr>
              <a:t>and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dirty="0" err="1">
                <a:solidFill>
                  <a:srgbClr val="FFFF00"/>
                </a:solidFill>
              </a:rPr>
              <a:t>store_and_fwd_flag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got some null values.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B27757-3811-93DC-1723-6F4E0DF2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01" y="880217"/>
            <a:ext cx="4408665" cy="32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102093" y="998703"/>
            <a:ext cx="6939813" cy="312821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350776" y="890140"/>
            <a:ext cx="5906062" cy="3345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Below there are 2 steps to deal with missing value attributes: 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1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Drop features with more than 30% of missing data.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2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Remove or fill all the null values of a particular attribute/ column with its mean/ mode/ median.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Here, we are selecting </a:t>
            </a:r>
            <a:r>
              <a:rPr lang="en-IN" sz="2000" dirty="0">
                <a:solidFill>
                  <a:srgbClr val="FFFF00"/>
                </a:solidFill>
                <a:latin typeface="Helvetica Neue" panose="02000503000000020004" pitchFamily="2" charset="0"/>
              </a:rPr>
              <a:t>Step 2 </a:t>
            </a: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and removing all the records that contain null (nan) values.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828DC620-5EBF-ECB1-FE80-8939E71C66A9}"/>
              </a:ext>
            </a:extLst>
          </p:cNvPr>
          <p:cNvSpPr txBox="1">
            <a:spLocks/>
          </p:cNvSpPr>
          <p:nvPr/>
        </p:nvSpPr>
        <p:spPr>
          <a:xfrm>
            <a:off x="556370" y="383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FIXING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77289187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679</Words>
  <Application>Microsoft Macintosh PowerPoint</Application>
  <PresentationFormat>On-screen Show (16:9)</PresentationFormat>
  <Paragraphs>80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Helvetica Neue</vt:lpstr>
      <vt:lpstr>Bebas Neue</vt:lpstr>
      <vt:lpstr>Spartan</vt:lpstr>
      <vt:lpstr>-apple-system</vt:lpstr>
      <vt:lpstr>Calibri</vt:lpstr>
      <vt:lpstr>Arial</vt:lpstr>
      <vt:lpstr>Courier New</vt:lpstr>
      <vt:lpstr>SymbolMT</vt:lpstr>
      <vt:lpstr>Righteous</vt:lpstr>
      <vt:lpstr>Roboto</vt:lpstr>
      <vt:lpstr>Data Science Company Profile by Slidesgo</vt:lpstr>
      <vt:lpstr>TaxiCab  Data Analysis</vt:lpstr>
      <vt:lpstr>PROJECT CONTENT</vt:lpstr>
      <vt:lpstr>BUSINESS UNDERSTANDING</vt:lpstr>
      <vt:lpstr>DATA MINING</vt:lpstr>
      <vt:lpstr>DATA CLEANING</vt:lpstr>
      <vt:lpstr>Data Description</vt:lpstr>
      <vt:lpstr>Data Merge</vt:lpstr>
      <vt:lpstr>MISSING VALUES CHECK</vt:lpstr>
      <vt:lpstr>PowerPoint Presentation</vt:lpstr>
      <vt:lpstr>FIXING MISSING VALUES</vt:lpstr>
      <vt:lpstr>FIXING WRONG FORMATTED VALUES</vt:lpstr>
      <vt:lpstr>SPLITTING DATETIME COLUMNS</vt:lpstr>
      <vt:lpstr>CONVERTING NUMERICAL CATEGORICAL VARIABLES TO STRING</vt:lpstr>
      <vt:lpstr>REMOVING ANOMALIES/ OUTLIERS</vt:lpstr>
      <vt:lpstr>REMOVING ANOMALIES/ OUTLIERS</vt:lpstr>
      <vt:lpstr>OUTLIERS REMOVAL</vt:lpstr>
      <vt:lpstr>DATA ANALYSIS</vt:lpstr>
      <vt:lpstr>Average tip received by a vendor during the day</vt:lpstr>
      <vt:lpstr>Which time of the day is the busiest</vt:lpstr>
      <vt:lpstr>Classify trips based on Payment Type </vt:lpstr>
      <vt:lpstr>Relationship between congestion surcharge &amp; trip distance </vt:lpstr>
      <vt:lpstr>i) Relationship between improvement_surcharge &amp; trip_distance </vt:lpstr>
      <vt:lpstr>Miscellaneous Analysis</vt:lpstr>
      <vt:lpstr>Miscellaneous Analysis</vt:lpstr>
      <vt:lpstr>Miscellaneous Analysis</vt:lpstr>
      <vt:lpstr>Miscellaneous Analysis</vt:lpstr>
      <vt:lpstr>Miscellaneous Analysis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PREDICTION MACHNINE LEARNING</dc:title>
  <cp:lastModifiedBy>rohitmanral777@gmail.com</cp:lastModifiedBy>
  <cp:revision>39</cp:revision>
  <dcterms:modified xsi:type="dcterms:W3CDTF">2023-04-23T17:16:48Z</dcterms:modified>
</cp:coreProperties>
</file>